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4" r:id="rId5"/>
    <p:sldId id="275" r:id="rId6"/>
    <p:sldId id="267" r:id="rId7"/>
    <p:sldId id="263" r:id="rId8"/>
    <p:sldId id="262" r:id="rId9"/>
    <p:sldId id="266" r:id="rId10"/>
    <p:sldId id="268" r:id="rId11"/>
    <p:sldId id="270" r:id="rId12"/>
    <p:sldId id="269" r:id="rId13"/>
    <p:sldId id="273" r:id="rId14"/>
    <p:sldId id="272" r:id="rId15"/>
    <p:sldId id="271" r:id="rId16"/>
    <p:sldId id="274" r:id="rId17"/>
  </p:sldIdLst>
  <p:sldSz cx="12192000" cy="6858000"/>
  <p:notesSz cx="9239250" cy="6953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6ADC-E24A-482E-8CDD-52EFEC44B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235E9-5F79-4DDF-8D04-1DF4E0C29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2E97-A559-443B-A495-9D71C9FB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1CECB-243E-4AE9-8205-6946FDD0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4CEBE-BB84-41AE-B164-A44D2EFC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7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FD5F-34A2-497D-B9BA-553B9481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3F10E-0C1E-4D69-B939-97C10AE37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70DC-AF0D-42EF-83A3-E7A20267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E6918-C098-4D2B-A721-5A4600F5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9CC92-7F7F-41E9-BDBE-8D34BF33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0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7C454-2FFF-4D4F-9321-A868EFA66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52725-7252-4B39-835F-3BBDCE3D4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0753-5A11-44BE-BF14-B4A42EA0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A67A0-0127-4BDC-A3C5-6692FB70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8778C-1338-4816-B079-CA349857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7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C33E-7707-4A58-8A24-59B39ECC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FD56F-DE99-4E6D-AF75-D017CE6DB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D7A9E-315F-4B81-BA93-98964F4B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05707-8DFA-40D7-8968-D10DECDF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A29D-79FC-4F2D-A763-6333DB22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8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9D286-333F-4F61-B103-0CC8E00D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9E946-871A-49B2-B1BE-81E85C3BE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C8B8-D5B8-4B0F-8EDD-F98E5239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2BAF-AB68-49C1-940D-FD0AA65CF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9DAB-D472-4F50-A775-6A5C9A4D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4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7C8A-F844-4CD0-BCFD-064F5F8E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98536-762E-4F54-8876-9D8C804C3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9A747-715E-4371-B4CD-4E4A6C7B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2AEBF-04A6-47C0-B71E-D07D1AA2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0DC55-2696-4D18-9E40-A581BEE2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E814F-8A04-4767-BE82-75B6D2F8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3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ECAF-1F17-4D27-B1C0-EE43856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FB82E-EA62-4986-AEA3-DC0E4F4F7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22BB2-06AD-4071-BD5A-E834155A5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F792F-3FC6-4208-9C25-E5B8745ED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EAAB1-E56A-4594-A6F1-EEE1F3F10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B721E-6394-47B0-AF0C-7368987F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1C769-57D3-4616-93F3-81B4E51A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B2AF9-7F62-4741-AF1C-3FBBD08B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9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3A10-C150-4201-9CF7-B81E4ED2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7A07F-F430-449C-989A-2431AA86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57409-DDE8-4555-884B-619A267A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FEADB-F170-454B-B284-77EB225B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D06D5-5C2F-4DB3-9715-9FC5CF35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7DA378-7A6B-4D7A-BCA8-C8144069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9658E-B1D2-4619-90FC-BBA265D4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7F04-1BCD-4C48-8B63-0BA23EEB3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54135-B8E7-44B2-95E9-D92669D54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592E5-6DC5-4AF7-9CE8-38B5F5571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BD44F-A61E-4FF6-8355-3335F714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3773D-2FD7-48C9-8540-BFE3EDCB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889B4-4075-4F49-9C6D-1E2F2364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6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34EA-B1CC-43AC-AC59-BBE499FC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F6738-772C-4865-9581-66986F79E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01CA4-4B3F-4697-A80D-F221EB1DB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EAB19-03D1-40FC-BBEA-07152404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FF5CC-6C1C-4AAC-B152-A0F7B80A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64F4C-2E7F-4B09-8E75-E08FBA94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8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390AC-7076-4EF0-89AC-30685A95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2E797-FD41-488C-8F22-94534FFB4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3DF40-CF31-402C-B483-8FFFB0135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EB688-AD1D-400E-B0A4-0EE3EFD09F85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7BF3B-DC2A-47CD-9898-DB7DF997D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49E08-6621-4BFD-8B4A-19B46BBD8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A637C-B624-4927-958E-796E5BD83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0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4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2DA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D5831-1280-4EAB-AC25-0E73F073F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b="1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abic Typesetting" panose="03020402040406030203" pitchFamily="66" charset="-78"/>
              </a:rPr>
              <a:t>Gymnasium Concept Study</a:t>
            </a:r>
            <a:br>
              <a:rPr lang="en-US" sz="500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</a:b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56ECA-F993-4410-A494-5DD692FC4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MULTI-COURT GYMNASIUM ADDITION WITH </a:t>
            </a:r>
          </a:p>
          <a:p>
            <a:pPr algn="r"/>
            <a:r>
              <a:rPr lang="en-US" sz="1800" b="1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SOUTH DRIVE AND PARKING IMPROVEMENTS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44" name="Straight Connector 36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1F12737-E5A1-492E-8495-F43421EE262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858886"/>
            <a:ext cx="5459470" cy="5141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25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49664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Estimated Costs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070" y="1470758"/>
            <a:ext cx="6474412" cy="26491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Construction Cost Budget: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28,700 square feet @ $300/sf (includes 5% design contingency) </a:t>
            </a:r>
            <a:r>
              <a:rPr lang="en-US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$ 8,610,000 </a:t>
            </a:r>
          </a:p>
          <a:p>
            <a:pPr marL="0" indent="0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Soft Cost Budget: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Fees, Testing, and Printing $ 758,200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Furnishings, Fixtures, and Equipment $ 275,000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Construction Contingency (10%) $ 861,000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Soft Cost Subtotal $ 1,894,200 </a:t>
            </a:r>
          </a:p>
          <a:p>
            <a:pPr marL="0" indent="0">
              <a:buNone/>
            </a:pPr>
            <a:endParaRPr lang="en-US" sz="1600" b="0" i="0" u="none" strike="noStrike" baseline="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Overall Project Cost Budget $10,504,200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39C59-B127-4142-A25F-FAD451289DC5}"/>
              </a:ext>
            </a:extLst>
          </p:cNvPr>
          <p:cNvSpPr txBox="1"/>
          <p:nvPr/>
        </p:nvSpPr>
        <p:spPr>
          <a:xfrm>
            <a:off x="8584276" y="5300238"/>
            <a:ext cx="2778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Estimate from </a:t>
            </a:r>
            <a:r>
              <a:rPr lang="en-US" sz="1100" i="1" dirty="0" err="1"/>
              <a:t>Wold</a:t>
            </a:r>
            <a:r>
              <a:rPr lang="en-US" sz="1100" i="1" dirty="0"/>
              <a:t> Architects and Engineers</a:t>
            </a:r>
          </a:p>
        </p:txBody>
      </p:sp>
    </p:spTree>
    <p:extLst>
      <p:ext uri="{BB962C8B-B14F-4D97-AF65-F5344CB8AC3E}">
        <p14:creationId xmlns:p14="http://schemas.microsoft.com/office/powerpoint/2010/main" val="151050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446347"/>
            <a:ext cx="6474411" cy="863993"/>
          </a:xfrm>
        </p:spPr>
        <p:txBody>
          <a:bodyPr anchor="b">
            <a:noAutofit/>
          </a:bodyPr>
          <a:lstStyle/>
          <a:p>
            <a:pPr algn="ctr"/>
            <a:r>
              <a:rPr lang="en-US" sz="3600" dirty="0"/>
              <a:t>Estimated Annual Electricity Costs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7933C-24A6-4B47-BD6B-AC9A7F214C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47188"/>
              </p:ext>
            </p:extLst>
          </p:nvPr>
        </p:nvGraphicFramePr>
        <p:xfrm>
          <a:off x="5367485" y="3127780"/>
          <a:ext cx="6433581" cy="918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4699">
                  <a:extLst>
                    <a:ext uri="{9D8B030D-6E8A-4147-A177-3AD203B41FA5}">
                      <a16:colId xmlns:a16="http://schemas.microsoft.com/office/drawing/2014/main" val="2464678613"/>
                    </a:ext>
                  </a:extLst>
                </a:gridCol>
                <a:gridCol w="2278401">
                  <a:extLst>
                    <a:ext uri="{9D8B030D-6E8A-4147-A177-3AD203B41FA5}">
                      <a16:colId xmlns:a16="http://schemas.microsoft.com/office/drawing/2014/main" val="4086481002"/>
                    </a:ext>
                  </a:extLst>
                </a:gridCol>
                <a:gridCol w="2000481">
                  <a:extLst>
                    <a:ext uri="{9D8B030D-6E8A-4147-A177-3AD203B41FA5}">
                      <a16:colId xmlns:a16="http://schemas.microsoft.com/office/drawing/2014/main" val="2182025155"/>
                    </a:ext>
                  </a:extLst>
                </a:gridCol>
              </a:tblGrid>
              <a:tr h="4851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New Addition SF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5" marR="16455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Estimated Annual Cost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5" marR="16455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Monthly Cost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5" marR="16455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26050"/>
                  </a:ext>
                </a:extLst>
              </a:tr>
              <a:tr h="433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28,700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5" marR="16455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$ 23,247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5" marR="1645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$1,937.25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55" marR="16455" marT="0" marB="0"/>
                </a:tc>
                <a:extLst>
                  <a:ext uri="{0D108BD9-81ED-4DB2-BD59-A6C34878D82A}">
                    <a16:rowId xmlns:a16="http://schemas.microsoft.com/office/drawing/2014/main" val="336635427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83D407-484B-4E36-BE8E-C4FE8C4B1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326616"/>
              </p:ext>
            </p:extLst>
          </p:nvPr>
        </p:nvGraphicFramePr>
        <p:xfrm>
          <a:off x="5367486" y="2055119"/>
          <a:ext cx="6433580" cy="10422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4699">
                  <a:extLst>
                    <a:ext uri="{9D8B030D-6E8A-4147-A177-3AD203B41FA5}">
                      <a16:colId xmlns:a16="http://schemas.microsoft.com/office/drawing/2014/main" val="3702998137"/>
                    </a:ext>
                  </a:extLst>
                </a:gridCol>
                <a:gridCol w="2278400">
                  <a:extLst>
                    <a:ext uri="{9D8B030D-6E8A-4147-A177-3AD203B41FA5}">
                      <a16:colId xmlns:a16="http://schemas.microsoft.com/office/drawing/2014/main" val="4184192800"/>
                    </a:ext>
                  </a:extLst>
                </a:gridCol>
                <a:gridCol w="2000481">
                  <a:extLst>
                    <a:ext uri="{9D8B030D-6E8A-4147-A177-3AD203B41FA5}">
                      <a16:colId xmlns:a16="http://schemas.microsoft.com/office/drawing/2014/main" val="208110661"/>
                    </a:ext>
                  </a:extLst>
                </a:gridCol>
              </a:tblGrid>
              <a:tr h="700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High School Actual Annual Cost 2019-20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Existing SF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Cost/SF/Year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50799"/>
                  </a:ext>
                </a:extLst>
              </a:tr>
              <a:tr h="3421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$219,462.59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270,000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$0.81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240871540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6558F30-599C-4DD0-8467-0407C3429A3B}"/>
              </a:ext>
            </a:extLst>
          </p:cNvPr>
          <p:cNvSpPr txBox="1"/>
          <p:nvPr/>
        </p:nvSpPr>
        <p:spPr>
          <a:xfrm>
            <a:off x="9259574" y="4007055"/>
            <a:ext cx="2603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Estimate by Cornerstone Energy Group</a:t>
            </a:r>
          </a:p>
        </p:txBody>
      </p:sp>
    </p:spTree>
    <p:extLst>
      <p:ext uri="{BB962C8B-B14F-4D97-AF65-F5344CB8AC3E}">
        <p14:creationId xmlns:p14="http://schemas.microsoft.com/office/powerpoint/2010/main" val="169911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49664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/>
              <a:t>Estimated Annual Natural Gas Cost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2625E4-2DF8-479F-A620-55FA6D16AA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880689"/>
              </p:ext>
            </p:extLst>
          </p:nvPr>
        </p:nvGraphicFramePr>
        <p:xfrm>
          <a:off x="5624617" y="1455576"/>
          <a:ext cx="5702935" cy="1973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1650">
                  <a:extLst>
                    <a:ext uri="{9D8B030D-6E8A-4147-A177-3AD203B41FA5}">
                      <a16:colId xmlns:a16="http://schemas.microsoft.com/office/drawing/2014/main" val="1763579420"/>
                    </a:ext>
                  </a:extLst>
                </a:gridCol>
                <a:gridCol w="3921285">
                  <a:extLst>
                    <a:ext uri="{9D8B030D-6E8A-4147-A177-3AD203B41FA5}">
                      <a16:colId xmlns:a16="http://schemas.microsoft.com/office/drawing/2014/main" val="3963748166"/>
                    </a:ext>
                  </a:extLst>
                </a:gridCol>
              </a:tblGrid>
              <a:tr h="3932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           270,000 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Square footage of current building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94688"/>
                  </a:ext>
                </a:extLst>
              </a:tr>
              <a:tr h="3932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              $ 0.17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 per square foot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82015655"/>
                  </a:ext>
                </a:extLst>
              </a:tr>
              <a:tr h="3932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39308417"/>
                  </a:ext>
                </a:extLst>
              </a:tr>
              <a:tr h="3932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             28,700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New gymnasium square footage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1422192"/>
                  </a:ext>
                </a:extLst>
              </a:tr>
              <a:tr h="4005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          $  4,879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Estimated annual gas cost of new gymnasium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85928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71C29B-C35C-4895-A824-4353F7343CF8}"/>
              </a:ext>
            </a:extLst>
          </p:cNvPr>
          <p:cNvSpPr txBox="1"/>
          <p:nvPr/>
        </p:nvSpPr>
        <p:spPr>
          <a:xfrm>
            <a:off x="9268978" y="3483312"/>
            <a:ext cx="21647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Estimate by Seneca High School</a:t>
            </a:r>
          </a:p>
        </p:txBody>
      </p:sp>
    </p:spTree>
    <p:extLst>
      <p:ext uri="{BB962C8B-B14F-4D97-AF65-F5344CB8AC3E}">
        <p14:creationId xmlns:p14="http://schemas.microsoft.com/office/powerpoint/2010/main" val="1510622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49664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Maintenance Costs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478" y="1683621"/>
            <a:ext cx="6474412" cy="1488788"/>
          </a:xfrm>
        </p:spPr>
        <p:txBody>
          <a:bodyPr anchor="ctr">
            <a:normAutofit fontScale="25000" lnSpcReduction="2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4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4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(1) FTE based on SIPC average = $60,000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Chemicals and Paper Products Estimate = 1800.00 per year</a:t>
            </a: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Gym Floor Refinish Estimate = 7500.00 per year</a:t>
            </a: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Equipment Cost Estimate = 3000.00 per year (Amortize 5 Years) </a:t>
            </a: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300000"/>
              </a:lnSpc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B6E98-0A53-47A3-AC4C-D52AB37C5D56}"/>
              </a:ext>
            </a:extLst>
          </p:cNvPr>
          <p:cNvSpPr txBox="1"/>
          <p:nvPr/>
        </p:nvSpPr>
        <p:spPr>
          <a:xfrm>
            <a:off x="7688062" y="3630887"/>
            <a:ext cx="3968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Estimate by In-Site Via Schools of Illinois Public Cooperative (SIPC)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E6361-4C7C-46C7-A537-5A72D728A5A0}"/>
              </a:ext>
            </a:extLst>
          </p:cNvPr>
          <p:cNvSpPr txBox="1"/>
          <p:nvPr/>
        </p:nvSpPr>
        <p:spPr>
          <a:xfrm>
            <a:off x="9248657" y="1723694"/>
            <a:ext cx="214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Estimate by Seneca High School</a:t>
            </a:r>
          </a:p>
        </p:txBody>
      </p:sp>
    </p:spTree>
    <p:extLst>
      <p:ext uri="{BB962C8B-B14F-4D97-AF65-F5344CB8AC3E}">
        <p14:creationId xmlns:p14="http://schemas.microsoft.com/office/powerpoint/2010/main" val="312853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31908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Funding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403" y="1708765"/>
            <a:ext cx="6474412" cy="3191750"/>
          </a:xfrm>
        </p:spPr>
        <p:txBody>
          <a:bodyPr anchor="ctr">
            <a:normAutofit fontScale="25000" lnSpcReduction="2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 Projects Fund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885825" algn="l"/>
              </a:tabLs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Balance as of 5/31/2021:  		$4.5 Million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885825" algn="l"/>
              </a:tabLs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Balance as of 6/30/2022:	$6.0 Million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8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Bonds Will Be Sold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 Out Over 2 Fiscal Years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Small Amount May be Borrowed and Paid Back from Operating Funds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885825" algn="l"/>
              </a:tabLst>
            </a:pPr>
            <a:r>
              <a:rPr lang="en-US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debt (loan) </a:t>
            </a:r>
            <a:r>
              <a:rPr lang="en-US" sz="6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NOT </a:t>
            </a:r>
            <a:r>
              <a:rPr lang="en-US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Added to the Tax Rate Property Owners Pay on Real Estate Taxes.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885825" algn="l"/>
              </a:tabLst>
            </a:pPr>
            <a:r>
              <a:rPr lang="en-US" sz="6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Necessary, Payback Estimated At 1-3 Years Out of Operating Funds.  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300000"/>
              </a:lnSpc>
              <a:buNone/>
            </a:pPr>
            <a:r>
              <a:rPr lang="en-US" sz="64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607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49664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Next Steps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434699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478" y="1874081"/>
            <a:ext cx="6474412" cy="3326669"/>
          </a:xfrm>
        </p:spPr>
        <p:txBody>
          <a:bodyPr anchor="ctr"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Forum: Questions and Input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Schematic Design Part II: School Year 2021-22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a Long-Term Agreement with Exelon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4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885825" algn="l"/>
              </a:tabLs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9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04" y="2146816"/>
            <a:ext cx="6474411" cy="86399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800" dirty="0"/>
              <a:t>Questions</a:t>
            </a:r>
            <a:br>
              <a:rPr lang="en-US" sz="4800" dirty="0"/>
            </a:br>
            <a:r>
              <a:rPr lang="en-US" sz="4800" dirty="0"/>
              <a:t>Or</a:t>
            </a:r>
            <a:br>
              <a:rPr lang="en-US" sz="4800" dirty="0"/>
            </a:br>
            <a:r>
              <a:rPr lang="en-US" sz="4800" dirty="0"/>
              <a:t>Comments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434699"/>
            <a:ext cx="4235516" cy="3988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405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863993"/>
          </a:xfrm>
        </p:spPr>
        <p:txBody>
          <a:bodyPr anchor="b">
            <a:normAutofit/>
          </a:bodyPr>
          <a:lstStyle/>
          <a:p>
            <a:r>
              <a:rPr lang="en-US" sz="4800" dirty="0"/>
              <a:t>Historical Perspective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478" y="1213658"/>
            <a:ext cx="6474412" cy="4430686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1998 Project</a:t>
            </a:r>
          </a:p>
          <a:p>
            <a:pPr marL="0" indent="0">
              <a:buNone/>
            </a:pPr>
            <a:r>
              <a:rPr lang="en-US" sz="2000" dirty="0"/>
              <a:t>Phase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Band Room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District Office Conversion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New Agriculture lab and classrooms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Second Gym Infrastructure*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Phase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Complete New Gym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(LaSalle Station’s EAV decreased &amp; the gym was never built.)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2012 Addition</a:t>
            </a:r>
          </a:p>
          <a:p>
            <a:r>
              <a:rPr lang="en-US" sz="2000" dirty="0"/>
              <a:t>Girls Locker room renovation</a:t>
            </a:r>
          </a:p>
          <a:p>
            <a:r>
              <a:rPr lang="en-US" sz="2000" dirty="0"/>
              <a:t>Band/Choir Room Renovation</a:t>
            </a:r>
          </a:p>
          <a:p>
            <a:r>
              <a:rPr lang="en-US" sz="2000" dirty="0"/>
              <a:t>Athletic Weight Room, Wrestling Room, Dance Room, Video Production Room, Health Classroom, Fitness Center, Athletic Trainer Room, Boys Locker Room Construction.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Field House Concept Replaces Second Gym (Never Built)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55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661" y="209415"/>
            <a:ext cx="584557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A New Focus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860" y="1162975"/>
            <a:ext cx="6788955" cy="4598633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/>
              <a:t>Exelon Agreement </a:t>
            </a:r>
            <a:r>
              <a:rPr lang="en-US" sz="1400" dirty="0"/>
              <a:t>	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Seven Year Agreement &amp; Removed Four Years of PTAB (1.79838 Tax Rate)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Two Year Extension of Final Year for Taxes received in 21-22 and 22-23 (1.74838 Tax Rate)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/>
              <a:t>Bonds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Repaid $9 Million in Bonds for the 2012 Building Addition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Repaid $1.84 Million in Bonds for Health Life Safety Work to Main and West Campuses.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/>
              <a:t>The Seneca Way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Focus on Improving the Educational Program and Safety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School Year 21-22: </a:t>
            </a:r>
            <a:r>
              <a:rPr lang="en-US" sz="1200" b="1" dirty="0"/>
              <a:t>17 Dual Credit Courses </a:t>
            </a:r>
            <a:r>
              <a:rPr lang="en-US" sz="1200" dirty="0"/>
              <a:t>(JJC &amp; IVCC), 3 AP Courses, 4 Honors Courses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1:1 Computer Initiative, Broadcast Journalism, Graphic Design, Welding, Robotics, Computer Science, Special Education Director,  Co-Teaching, Etc.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Safety Improvements: SRO, Security Monitors, Surveillance System, Access Control, Student Success Counselor, Etc.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/>
              <a:t>Health Life Safety Work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$3.8 Million in Life Safety Work including Parking Lot Improvements, West Campus and Main Campus Roof Replacement, Boiler Replacement, Fire Alarm System Improvements, Tuck Point of Main Campus, Etc.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/>
              <a:t>Capital Project Fund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Creation of the Capital Projects Fund to Save for a Building Addition</a:t>
            </a:r>
          </a:p>
        </p:txBody>
      </p:sp>
    </p:spTree>
    <p:extLst>
      <p:ext uri="{BB962C8B-B14F-4D97-AF65-F5344CB8AC3E}">
        <p14:creationId xmlns:p14="http://schemas.microsoft.com/office/powerpoint/2010/main" val="10499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49664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Gymnasium Concept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478" y="1459684"/>
            <a:ext cx="6474412" cy="418465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en-US" sz="2000" dirty="0"/>
              <a:t>Concept Planning with </a:t>
            </a:r>
            <a:r>
              <a:rPr lang="en-US" sz="2000" dirty="0" err="1"/>
              <a:t>Wold</a:t>
            </a:r>
            <a:r>
              <a:rPr lang="en-US" sz="2000" dirty="0"/>
              <a:t> Architects and Engineers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000" dirty="0"/>
              <a:t>40% of Schematic Design Phase	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000" dirty="0"/>
              <a:t>Need for Shovel Ready Project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2000" dirty="0"/>
              <a:t>Long Term Exelon Agreement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693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49664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Guiding Principles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478" y="1651191"/>
            <a:ext cx="6474412" cy="3910657"/>
          </a:xfrm>
        </p:spPr>
        <p:txBody>
          <a:bodyPr anchor="ctr">
            <a:normAutofit/>
          </a:bodyPr>
          <a:lstStyle/>
          <a:p>
            <a:r>
              <a:rPr lang="en-US" sz="2400" b="0" i="0" u="none" strike="noStrike" baseline="0" dirty="0">
                <a:latin typeface="Calibri" panose="020F0502020204030204" pitchFamily="34" charset="0"/>
              </a:rPr>
              <a:t>Community proud of end product</a:t>
            </a: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</a:rPr>
              <a:t>Multi-use beyond gym</a:t>
            </a:r>
          </a:p>
          <a:p>
            <a:r>
              <a:rPr lang="en-US" sz="2400" dirty="0">
                <a:latin typeface="Calibri" panose="020F0502020204030204" pitchFamily="34" charset="0"/>
              </a:rPr>
              <a:t>More family friendly; Eliminate early and late practices</a:t>
            </a: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</a:rPr>
              <a:t>Consolidate facilities</a:t>
            </a: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</a:rPr>
              <a:t>Tournament facility</a:t>
            </a: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</a:rPr>
              <a:t>Increased community access (West Campus)</a:t>
            </a:r>
          </a:p>
          <a:p>
            <a:pPr algn="l"/>
            <a:r>
              <a:rPr lang="en-US" sz="2400" b="0" i="0" u="none" strike="noStrike" baseline="0" dirty="0">
                <a:latin typeface="Calibri" panose="020F0502020204030204" pitchFamily="34" charset="0"/>
              </a:rPr>
              <a:t>Engage community in transparent fashion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321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70567-1935-45B7-9E6C-DE9B51AA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38" y="349664"/>
            <a:ext cx="6474411" cy="86399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Gymnasium Concept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34F4D587-15F4-40AA-A075-64F91175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478" y="1651191"/>
            <a:ext cx="6474412" cy="391065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Competition Court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Enough Courts to Meet Program Needs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Simultaneous Court Use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No Locker Rooms Needed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Team Rooms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Coaches Office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Officials Room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Increase Storage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Rest Rooms for Track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354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9A0B124-F55A-4477-843A-FA92BA4A905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659043"/>
              </p:ext>
            </p:extLst>
          </p:nvPr>
        </p:nvGraphicFramePr>
        <p:xfrm>
          <a:off x="5183188" y="865188"/>
          <a:ext cx="6473825" cy="418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11658514" imgH="7543571" progId="Acrobat.Document.DC">
                  <p:embed/>
                </p:oleObj>
              </mc:Choice>
              <mc:Fallback>
                <p:oleObj name="Acrobat Document" r:id="rId4" imgW="11658514" imgH="75435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3188" y="865188"/>
                        <a:ext cx="6473825" cy="418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2258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46C9764-6601-47FD-82DE-A6F2D7DCEC9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231999"/>
              </p:ext>
            </p:extLst>
          </p:nvPr>
        </p:nvGraphicFramePr>
        <p:xfrm>
          <a:off x="4993469" y="541538"/>
          <a:ext cx="7203949" cy="466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4" imgW="11658514" imgH="7543571" progId="Acrobat.Document.DC">
                  <p:embed/>
                </p:oleObj>
              </mc:Choice>
              <mc:Fallback>
                <p:oleObj name="Acrobat Document" r:id="rId4" imgW="11658514" imgH="75435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93469" y="541538"/>
                        <a:ext cx="7203949" cy="466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054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20F229-B4F8-459F-AF5B-C6272F9B7C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10" y="1310340"/>
            <a:ext cx="4235516" cy="3988601"/>
          </a:xfrm>
          <a:prstGeom prst="rect">
            <a:avLst/>
          </a:prstGeom>
          <a:noFill/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454297-D3BA-492D-B822-059B8245954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938454"/>
              </p:ext>
            </p:extLst>
          </p:nvPr>
        </p:nvGraphicFramePr>
        <p:xfrm>
          <a:off x="5182478" y="399675"/>
          <a:ext cx="6791270" cy="524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4" imgW="7543542" imgH="5829185" progId="Acrobat.Document.DC">
                  <p:embed/>
                </p:oleObj>
              </mc:Choice>
              <mc:Fallback>
                <p:oleObj name="Acrobat Document" r:id="rId4" imgW="7543542" imgH="58291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2478" y="399675"/>
                        <a:ext cx="6791270" cy="524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4108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710</Words>
  <Application>Microsoft Office PowerPoint</Application>
  <PresentationFormat>Widescreen</PresentationFormat>
  <Paragraphs>148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Arabic Typesetting</vt:lpstr>
      <vt:lpstr>Arial</vt:lpstr>
      <vt:lpstr>Calibri</vt:lpstr>
      <vt:lpstr>Calibri Light</vt:lpstr>
      <vt:lpstr>Century Gothic</vt:lpstr>
      <vt:lpstr>Palatino Linotype</vt:lpstr>
      <vt:lpstr>Times New Roman</vt:lpstr>
      <vt:lpstr>Office Theme</vt:lpstr>
      <vt:lpstr>Acrobat Document</vt:lpstr>
      <vt:lpstr>Gymnasium Concept Study </vt:lpstr>
      <vt:lpstr>Historical Perspective</vt:lpstr>
      <vt:lpstr>A New Focus</vt:lpstr>
      <vt:lpstr>Gymnasium Concept</vt:lpstr>
      <vt:lpstr>Guiding Principles</vt:lpstr>
      <vt:lpstr>Gymnasium Concept</vt:lpstr>
      <vt:lpstr>PowerPoint Presentation</vt:lpstr>
      <vt:lpstr>PowerPoint Presentation</vt:lpstr>
      <vt:lpstr>PowerPoint Presentation</vt:lpstr>
      <vt:lpstr>Estimated Costs</vt:lpstr>
      <vt:lpstr>Estimated Annual Electricity Costs</vt:lpstr>
      <vt:lpstr>Estimated Annual Natural Gas Cost</vt:lpstr>
      <vt:lpstr>Maintenance Costs</vt:lpstr>
      <vt:lpstr>Funding</vt:lpstr>
      <vt:lpstr>Next Steps</vt:lpstr>
      <vt:lpstr>Questions Or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Gymnasium Concept Study</dc:title>
  <dc:creator>Jim Carlson</dc:creator>
  <cp:lastModifiedBy>Nadine Maierhofer</cp:lastModifiedBy>
  <cp:revision>63</cp:revision>
  <cp:lastPrinted>2021-06-09T12:41:20Z</cp:lastPrinted>
  <dcterms:created xsi:type="dcterms:W3CDTF">2021-06-07T12:22:53Z</dcterms:created>
  <dcterms:modified xsi:type="dcterms:W3CDTF">2022-06-01T13:07:29Z</dcterms:modified>
</cp:coreProperties>
</file>